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8" r:id="rId14"/>
    <p:sldId id="266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20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4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9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82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6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8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2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4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9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B97808-CE62-457B-B619-0559FBF569F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A2E63D-028A-4E06-B7B7-FB9AB66110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47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F8E8-84EA-41B1-A322-FAAD111B6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619300"/>
            <a:ext cx="10261002" cy="3566160"/>
          </a:xfrm>
        </p:spPr>
        <p:txBody>
          <a:bodyPr>
            <a:normAutofit fontScale="90000"/>
          </a:bodyPr>
          <a:lstStyle/>
          <a:p>
            <a:r>
              <a:rPr lang="sr-Cyrl-BA" dirty="0"/>
              <a:t>Настава из</a:t>
            </a:r>
            <a:r>
              <a:rPr lang="ru-RU" dirty="0"/>
              <a:t> програмирања у основној школи кроз</a:t>
            </a:r>
            <a:br>
              <a:rPr lang="ru-RU" dirty="0"/>
            </a:br>
            <a:r>
              <a:rPr lang="ru-RU" dirty="0"/>
              <a:t>програмски језик C++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E5EDE-7541-482F-9D7F-C0EAB93F48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BA" dirty="0"/>
              <a:t>Проф. др Драган Матић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DFFEFD-6B85-4919-B4B3-8D0EED895305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F459C7-0D87-4148-B498-C49B3EEE387E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05412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DDB2-25CE-4059-8BA0-0BEB6C82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dirty="0"/>
              <a:t>Наредбе улаза и излаза</a:t>
            </a:r>
            <a:br>
              <a:rPr lang="sr-Cyrl-BA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31492-2ACF-4476-9038-941AE103F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/>
              <a:t>Класа </a:t>
            </a:r>
            <a:r>
              <a:rPr lang="en-US" sz="2400" b="1" dirty="0"/>
              <a:t>iostream</a:t>
            </a:r>
            <a:endParaRPr lang="hr-HR" sz="2400" b="1" dirty="0"/>
          </a:p>
          <a:p>
            <a:r>
              <a:rPr lang="en-US" sz="2400" b="1" dirty="0" err="1"/>
              <a:t>cout</a:t>
            </a:r>
            <a:r>
              <a:rPr lang="en-US" sz="2400" dirty="0"/>
              <a:t> </a:t>
            </a:r>
            <a:r>
              <a:rPr lang="sr-Cyrl-BA" sz="2400" dirty="0"/>
              <a:t>и</a:t>
            </a:r>
            <a:r>
              <a:rPr lang="en-US" sz="2400" dirty="0"/>
              <a:t> </a:t>
            </a:r>
            <a:r>
              <a:rPr lang="en-US" sz="2400" b="1" dirty="0" err="1"/>
              <a:t>cin</a:t>
            </a:r>
            <a:r>
              <a:rPr lang="sr-Cyrl-BA" sz="2400" dirty="0"/>
              <a:t> у објекти класе </a:t>
            </a:r>
            <a:r>
              <a:rPr lang="en-US" sz="2400" b="1" dirty="0"/>
              <a:t>iostream</a:t>
            </a:r>
          </a:p>
          <a:p>
            <a:endParaRPr lang="en-US" sz="2400" dirty="0"/>
          </a:p>
          <a:p>
            <a:r>
              <a:rPr lang="sr-Cyrl-BA" sz="2400" dirty="0"/>
              <a:t>Симболи  &lt;&lt;  и &gt;&gt; су оператори</a:t>
            </a:r>
          </a:p>
          <a:p>
            <a:endParaRPr lang="sr-Cyrl-BA" sz="2400" dirty="0"/>
          </a:p>
          <a:p>
            <a:r>
              <a:rPr lang="en-US" sz="2400" dirty="0"/>
              <a:t>C++ </a:t>
            </a:r>
            <a:r>
              <a:rPr lang="sr-Cyrl-BA" sz="2400" dirty="0"/>
              <a:t>дозвољава преоптерећење оператора.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F6693E-B2E2-499B-AFAF-38A8E71FD13F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D1919-2723-47E1-ACEC-5AA5C76E011A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3202519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022A-086A-4CAB-9BEB-B735DD3E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Наредбе грањања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838DA-4B8D-4A07-98C5-CB970AB15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if</a:t>
            </a:r>
          </a:p>
          <a:p>
            <a:r>
              <a:rPr lang="sr-Cyrl-BA" sz="2400" dirty="0"/>
              <a:t>Нема ријечи </a:t>
            </a:r>
            <a:r>
              <a:rPr lang="en-US" sz="2400" b="1" dirty="0"/>
              <a:t>then</a:t>
            </a:r>
            <a:r>
              <a:rPr lang="sr-Cyrl-BA" sz="2400" dirty="0"/>
              <a:t>, нема синтагме </a:t>
            </a:r>
            <a:r>
              <a:rPr lang="en-US" sz="2400" b="1" dirty="0"/>
              <a:t>end</a:t>
            </a:r>
            <a:r>
              <a:rPr lang="en-US" sz="2400" dirty="0"/>
              <a:t> </a:t>
            </a:r>
            <a:r>
              <a:rPr lang="en-US" sz="2400" b="1" dirty="0"/>
              <a:t>if</a:t>
            </a:r>
            <a:r>
              <a:rPr lang="en-US" sz="2400" dirty="0"/>
              <a:t> </a:t>
            </a:r>
            <a:r>
              <a:rPr lang="sr-Cyrl-BA" sz="2400" dirty="0"/>
              <a:t>на крају</a:t>
            </a:r>
            <a:endParaRPr lang="en-US" sz="2400" dirty="0"/>
          </a:p>
          <a:p>
            <a:r>
              <a:rPr lang="sr-Cyrl-BA" sz="2400" dirty="0"/>
              <a:t>Услов се обавезно пише у малим заградама</a:t>
            </a:r>
            <a:endParaRPr lang="en-US" sz="2400" dirty="0"/>
          </a:p>
          <a:p>
            <a:r>
              <a:rPr lang="sr-Cyrl-BA" sz="2400" dirty="0"/>
              <a:t>Вишеструко грањање помоћу </a:t>
            </a:r>
            <a:r>
              <a:rPr lang="en-US" sz="2400" b="1" dirty="0"/>
              <a:t>if</a:t>
            </a:r>
            <a:endParaRPr lang="sr-Cyrl-BA" sz="2400" b="1" dirty="0"/>
          </a:p>
          <a:p>
            <a:r>
              <a:rPr lang="sr-Cyrl-BA" sz="2400" dirty="0"/>
              <a:t>Вишеструко гранање: </a:t>
            </a:r>
            <a:r>
              <a:rPr lang="en-US" sz="2400" b="1" dirty="0"/>
              <a:t>switch</a:t>
            </a:r>
            <a:r>
              <a:rPr lang="en-US" sz="2400" dirty="0"/>
              <a:t> – </a:t>
            </a:r>
            <a:r>
              <a:rPr lang="en-US" sz="2400" b="1" dirty="0"/>
              <a:t>case</a:t>
            </a:r>
            <a:r>
              <a:rPr lang="sr-Cyrl-BA" sz="2400" dirty="0"/>
              <a:t>, комбиновано са </a:t>
            </a:r>
            <a:r>
              <a:rPr lang="en-US" sz="2400" b="1" dirty="0"/>
              <a:t>break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51660C-B634-4F85-8247-F7ABCC340B24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17369-F27B-4B29-8865-B377779846D6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3051545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8FBC-D28B-4E76-9BCF-78EAB9F8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Итеративне наредбе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617-73E5-42B7-B21B-233AF1843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for</a:t>
            </a:r>
            <a:r>
              <a:rPr lang="en-US" sz="2400" dirty="0"/>
              <a:t>, </a:t>
            </a:r>
            <a:r>
              <a:rPr lang="en-US" sz="2400" b="1" dirty="0"/>
              <a:t>while</a:t>
            </a:r>
            <a:r>
              <a:rPr lang="en-US" sz="2400" dirty="0"/>
              <a:t>, </a:t>
            </a:r>
            <a:r>
              <a:rPr lang="en-US" sz="2400" b="1" dirty="0"/>
              <a:t>do-while</a:t>
            </a:r>
          </a:p>
          <a:p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sr-Cyrl-BA" sz="2400" dirty="0"/>
              <a:t>итеративна наредба је много „моћнија“ у односу на исту наредбу из старијих програмских језика</a:t>
            </a:r>
          </a:p>
          <a:p>
            <a:r>
              <a:rPr lang="sr-Cyrl-BA" sz="2400" dirty="0"/>
              <a:t>Наредба </a:t>
            </a:r>
            <a:r>
              <a:rPr lang="hr-HR" sz="2400" b="1" dirty="0" err="1"/>
              <a:t>while</a:t>
            </a:r>
            <a:r>
              <a:rPr lang="hr-HR" sz="2400" dirty="0"/>
              <a:t> </a:t>
            </a:r>
            <a:r>
              <a:rPr lang="sr-Cyrl-BA" sz="2400" dirty="0"/>
              <a:t>се стандардно користи</a:t>
            </a:r>
            <a:r>
              <a:rPr lang="en-US" sz="2400" dirty="0"/>
              <a:t>, </a:t>
            </a:r>
            <a:r>
              <a:rPr lang="sr-Cyrl-BA" sz="2400" dirty="0"/>
              <a:t>као и у другим п.ј.</a:t>
            </a:r>
          </a:p>
          <a:p>
            <a:r>
              <a:rPr lang="sr-Cyrl-BA" sz="2400" dirty="0"/>
              <a:t>Наредба </a:t>
            </a:r>
            <a:r>
              <a:rPr lang="en-US" sz="2400" b="1" dirty="0"/>
              <a:t>do-while</a:t>
            </a:r>
            <a:r>
              <a:rPr lang="en-US" sz="2400" dirty="0"/>
              <a:t> </a:t>
            </a:r>
            <a:r>
              <a:rPr lang="sr-Cyrl-BA" sz="2400" dirty="0"/>
              <a:t>ради мало другачије у односу на аналогну наредбу из старијих језика</a:t>
            </a:r>
          </a:p>
          <a:p>
            <a:r>
              <a:rPr lang="sr-Cyrl-BA" sz="2400" dirty="0"/>
              <a:t>Наредба скока </a:t>
            </a:r>
            <a:r>
              <a:rPr lang="en-US" sz="2400" b="1" dirty="0" err="1"/>
              <a:t>goto</a:t>
            </a:r>
            <a:r>
              <a:rPr lang="en-US" sz="2400" dirty="0"/>
              <a:t> </a:t>
            </a:r>
            <a:r>
              <a:rPr lang="sr-Cyrl-BA" sz="2400" dirty="0"/>
              <a:t>се апсолутно избјегава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93E14C-758B-479B-9E6B-42BEA5FDE3EE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C7981-7414-4ED9-8DCB-381B6741A2A0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424328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248B-8398-4A61-B199-DFBDE2B7D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</a:t>
            </a:r>
            <a:r>
              <a:rPr lang="en-US" dirty="0"/>
              <a:t>or </a:t>
            </a:r>
            <a:r>
              <a:rPr lang="sr-Cyrl-BA" dirty="0"/>
              <a:t>итеративна наредба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DDFB2-5765-4EFA-ADDF-BE490DECE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for </a:t>
            </a:r>
            <a:r>
              <a:rPr lang="en-US" sz="2400" dirty="0"/>
              <a:t>(</a:t>
            </a:r>
            <a:r>
              <a:rPr lang="en-US" sz="2400" dirty="0" err="1"/>
              <a:t>inicijalizacija</a:t>
            </a:r>
            <a:r>
              <a:rPr lang="en-US" sz="2400" dirty="0"/>
              <a:t>; </a:t>
            </a:r>
            <a:r>
              <a:rPr lang="en-US" sz="2400" dirty="0" err="1"/>
              <a:t>uslov</a:t>
            </a:r>
            <a:r>
              <a:rPr lang="en-US" sz="2400" dirty="0"/>
              <a:t>; </a:t>
            </a:r>
            <a:r>
              <a:rPr lang="en-US" sz="2400" dirty="0" err="1"/>
              <a:t>korak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naredbe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ponavljaju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sr-Cyrl-BA" sz="2400" dirty="0"/>
              <a:t>Редослијед извршења</a:t>
            </a:r>
          </a:p>
          <a:p>
            <a:pPr marL="0" indent="0">
              <a:buNone/>
            </a:pPr>
            <a:r>
              <a:rPr lang="sr-Cyrl-BA" sz="2400" dirty="0"/>
              <a:t>Шта се може изоставити?</a:t>
            </a:r>
          </a:p>
          <a:p>
            <a:pPr marL="0" indent="0">
              <a:buNone/>
            </a:pPr>
            <a:r>
              <a:rPr lang="sr-Cyrl-BA" sz="2400" dirty="0"/>
              <a:t>Шта се не може изоставити?</a:t>
            </a:r>
          </a:p>
          <a:p>
            <a:pPr marL="0" indent="0">
              <a:buNone/>
            </a:pPr>
            <a:r>
              <a:rPr lang="sr-Cyrl-BA" sz="2400" dirty="0"/>
              <a:t>Када су витичасте заграде неопходне?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53E5C0-750D-411C-A41C-C0F43311AD6D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139BB9-B942-452A-86C0-0B75F53BCA01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4807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8F02D-7A20-47F0-856C-795FED7F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Низови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CEF8-33C7-4071-A1F7-449A1B542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/>
              <a:t>Низови у </a:t>
            </a:r>
            <a:r>
              <a:rPr lang="hr-HR" sz="2400" dirty="0"/>
              <a:t>C</a:t>
            </a:r>
            <a:r>
              <a:rPr lang="en-US" sz="2400" dirty="0"/>
              <a:t>++</a:t>
            </a:r>
            <a:r>
              <a:rPr lang="sr-Cyrl-BA" sz="2400" dirty="0"/>
              <a:t>-у користе механизам наслијеђен из програмског језика </a:t>
            </a:r>
            <a:r>
              <a:rPr lang="en-US" sz="2400" dirty="0"/>
              <a:t>C</a:t>
            </a:r>
          </a:p>
          <a:p>
            <a:r>
              <a:rPr lang="sr-Cyrl-BA" sz="2400" dirty="0"/>
              <a:t>Елементи низа су индексирани од нуле</a:t>
            </a:r>
            <a:endParaRPr lang="en-US" sz="2400" dirty="0"/>
          </a:p>
          <a:p>
            <a:endParaRPr lang="sr-Cyrl-BA" sz="2400" dirty="0"/>
          </a:p>
          <a:p>
            <a:r>
              <a:rPr lang="sr-Cyrl-BA" sz="2400" dirty="0"/>
              <a:t>Најпрактичнији начин „проласка“ кроз низ је употреба </a:t>
            </a:r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sr-Cyrl-BA" sz="2400" dirty="0"/>
              <a:t>петље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C36D73-7303-4B7B-B73F-236914D52691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B75228-F83F-4405-94D3-FCC07D9F37F5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750244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2DA9-7593-4B78-9EFC-14D025404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Рад са стринговима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4EB00-39DF-489A-A6B9-7A46A349F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/>
              <a:t>Рад са стринговима у </a:t>
            </a:r>
            <a:r>
              <a:rPr lang="en-US" sz="2400" dirty="0"/>
              <a:t>C++</a:t>
            </a:r>
            <a:r>
              <a:rPr lang="sr-Cyrl-BA" sz="2400" dirty="0"/>
              <a:t>-у подразумијева употребу </a:t>
            </a:r>
            <a:r>
              <a:rPr lang="sr-Cyrl-BA" sz="2400" b="1" dirty="0"/>
              <a:t>објеката</a:t>
            </a:r>
            <a:r>
              <a:rPr lang="sr-Cyrl-BA" sz="2400" dirty="0"/>
              <a:t> класе </a:t>
            </a:r>
            <a:r>
              <a:rPr lang="en-US" sz="2400" b="1" dirty="0"/>
              <a:t>string</a:t>
            </a:r>
          </a:p>
          <a:p>
            <a:r>
              <a:rPr lang="sr-Cyrl-BA" sz="2400" dirty="0"/>
              <a:t>Стрингове можемо посматрати као низове карактера, али су стрингови примарно </a:t>
            </a:r>
            <a:r>
              <a:rPr lang="sr-Cyrl-BA" sz="2400" b="1" dirty="0"/>
              <a:t>објекти</a:t>
            </a:r>
          </a:p>
          <a:p>
            <a:r>
              <a:rPr lang="sr-Cyrl-BA" sz="2400" dirty="0"/>
              <a:t>Карактерима стринга приступамо помоћу угласте заграде</a:t>
            </a:r>
          </a:p>
          <a:p>
            <a:r>
              <a:rPr lang="sr-Cyrl-BA" sz="2400" dirty="0"/>
              <a:t>За спајање стрингова користити оператор </a:t>
            </a:r>
            <a:r>
              <a:rPr lang="sr-Cyrl-BA" sz="2400" b="1" dirty="0"/>
              <a:t>+</a:t>
            </a:r>
          </a:p>
          <a:p>
            <a:r>
              <a:rPr lang="sr-Cyrl-BA" sz="2400" dirty="0"/>
              <a:t>Може се користити функција </a:t>
            </a:r>
            <a:r>
              <a:rPr lang="en-US" sz="2400" b="1" dirty="0"/>
              <a:t>length</a:t>
            </a:r>
            <a:r>
              <a:rPr lang="sr-Cyrl-BA" sz="2400" b="1" dirty="0"/>
              <a:t>()</a:t>
            </a:r>
          </a:p>
          <a:p>
            <a:r>
              <a:rPr lang="sr-Cyrl-BA" sz="2400" dirty="0"/>
              <a:t>Напреднији ученици могу анализирати и друге методе класе стринг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0FD31D-AA9B-441B-8950-1B146C72F144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2745AF-AD78-4114-8A07-E6099CAC2971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26553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51450-C5BD-4B1C-8C87-C1E79F088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Хвала на пажњи.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52DF9-5EB3-4140-B6F2-C4B5F8755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r>
              <a:rPr lang="sr-Cyrl-BA" dirty="0"/>
              <a:t>Пауза траје 30 минута.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57900A-73E7-4C07-A452-242F87E5749C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0A01FB-7D4A-4185-A96F-693B9B2004B5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140846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F384-0C65-42ED-82CE-3D0997B29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Садржај презентације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333C8-2E5D-417C-A5B3-0E5421AC4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/>
              <a:t>Зашто </a:t>
            </a:r>
            <a:r>
              <a:rPr lang="en-US" sz="2400" dirty="0"/>
              <a:t>C++</a:t>
            </a:r>
            <a:r>
              <a:rPr lang="sr-Cyrl-BA" sz="2400" dirty="0"/>
              <a:t> и какве промјене доноси нови програмски језик?</a:t>
            </a:r>
          </a:p>
          <a:p>
            <a:r>
              <a:rPr lang="sr-Cyrl-BA" sz="2400" dirty="0"/>
              <a:t>Сличности и разлике између </a:t>
            </a:r>
            <a:r>
              <a:rPr lang="en-US" sz="2400" dirty="0"/>
              <a:t>QBASIC </a:t>
            </a:r>
            <a:r>
              <a:rPr lang="sr-Cyrl-BA" sz="2400" dirty="0"/>
              <a:t>и </a:t>
            </a:r>
            <a:r>
              <a:rPr lang="en-US" sz="2400" dirty="0"/>
              <a:t>C++</a:t>
            </a:r>
            <a:endParaRPr lang="hr-HR" sz="2400" dirty="0"/>
          </a:p>
          <a:p>
            <a:r>
              <a:rPr lang="sr-Cyrl-BA" sz="2400" dirty="0"/>
              <a:t>О којим темама ћемо причати</a:t>
            </a:r>
          </a:p>
          <a:p>
            <a:pPr lvl="1"/>
            <a:r>
              <a:rPr lang="sr-Cyrl-BA" sz="2400" dirty="0"/>
              <a:t>Превођење </a:t>
            </a:r>
            <a:r>
              <a:rPr lang="en-US" sz="2400" dirty="0"/>
              <a:t>C++</a:t>
            </a:r>
            <a:r>
              <a:rPr lang="sr-Cyrl-BA" sz="2400" dirty="0"/>
              <a:t> програма</a:t>
            </a:r>
          </a:p>
          <a:p>
            <a:pPr lvl="1"/>
            <a:r>
              <a:rPr lang="sr-Cyrl-BA" sz="2400" dirty="0"/>
              <a:t>Типови података и промјенљиве, оператори</a:t>
            </a:r>
          </a:p>
          <a:p>
            <a:pPr lvl="1"/>
            <a:r>
              <a:rPr lang="sr-Cyrl-BA" sz="2400" dirty="0"/>
              <a:t>Наредбе улаза и излаза</a:t>
            </a:r>
          </a:p>
          <a:p>
            <a:pPr lvl="1"/>
            <a:r>
              <a:rPr lang="sr-Cyrl-BA" sz="2400" dirty="0"/>
              <a:t>Наредбе грањања</a:t>
            </a:r>
          </a:p>
          <a:p>
            <a:pPr lvl="1"/>
            <a:r>
              <a:rPr lang="sr-Cyrl-BA" sz="2400" dirty="0"/>
              <a:t>Итеративне наредбе</a:t>
            </a:r>
          </a:p>
          <a:p>
            <a:pPr lvl="1"/>
            <a:r>
              <a:rPr lang="sr-Cyrl-BA" sz="2400" dirty="0"/>
              <a:t>Низови и стрингови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86F44E-0A8F-4680-9349-3A7CF8A114BE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8BC10B-FE25-412E-835E-6AC8646705C2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399803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025CA-8850-4BB0-B902-C1141985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Зашто </a:t>
            </a:r>
            <a:r>
              <a:rPr lang="en-US" dirty="0"/>
              <a:t>C++</a:t>
            </a:r>
            <a:r>
              <a:rPr lang="sr-Cyrl-BA" dirty="0"/>
              <a:t>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E051C-20C1-41FD-9E6C-685C1F34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1684FA-1E74-4F25-BB9E-3DDB7F800579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D8448-60B3-4A7F-9786-2386F1B8D45F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pic>
        <p:nvPicPr>
          <p:cNvPr id="1028" name="Picture 4" descr="За и против 90 дневна диета | Индивидуална диета">
            <a:extLst>
              <a:ext uri="{FF2B5EF4-FFF2-40B4-BE49-F238E27FC236}">
                <a16:creationId xmlns:a16="http://schemas.microsoft.com/office/drawing/2014/main" id="{0D0EF428-E002-46BD-8439-2A42CAC45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010" y="1777701"/>
            <a:ext cx="5751980" cy="383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05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F523-0AB9-4382-B047-8D8C1CD58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C++: </a:t>
            </a:r>
            <a:r>
              <a:rPr lang="sr-Cyrl-BA" dirty="0"/>
              <a:t>Разлике у односу на </a:t>
            </a:r>
            <a:r>
              <a:rPr lang="en-US" dirty="0"/>
              <a:t>QBASIC</a:t>
            </a:r>
            <a:r>
              <a:rPr lang="hr-HR" dirty="0"/>
              <a:t>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AB61-B6C4-460D-8A08-B35528F27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94" y="1935384"/>
            <a:ext cx="11026588" cy="4321984"/>
          </a:xfrm>
        </p:spPr>
        <p:txBody>
          <a:bodyPr>
            <a:noAutofit/>
          </a:bodyPr>
          <a:lstStyle/>
          <a:p>
            <a:r>
              <a:rPr lang="hr-HR" sz="2400" dirty="0"/>
              <a:t>C++ </a:t>
            </a:r>
            <a:r>
              <a:rPr lang="sr-Cyrl-BA" sz="2400" dirty="0"/>
              <a:t>програми се компајлирају – </a:t>
            </a:r>
            <a:r>
              <a:rPr lang="en-US" sz="2400" dirty="0"/>
              <a:t>(</a:t>
            </a:r>
            <a:r>
              <a:rPr lang="sr-Cyrl-BA" sz="2400" dirty="0"/>
              <a:t>програми у </a:t>
            </a:r>
            <a:r>
              <a:rPr lang="en-US" sz="2400" dirty="0"/>
              <a:t>QBASIC</a:t>
            </a:r>
            <a:r>
              <a:rPr lang="sr-Cyrl-BA" sz="2400" dirty="0"/>
              <a:t>-у се интерпретирају)</a:t>
            </a:r>
            <a:endParaRPr lang="hr-HR" sz="2400" dirty="0"/>
          </a:p>
          <a:p>
            <a:r>
              <a:rPr lang="en-US" sz="2400" dirty="0"/>
              <a:t>C++ je </a:t>
            </a:r>
            <a:r>
              <a:rPr lang="hr-HR" sz="2400" i="1" dirty="0"/>
              <a:t>c</a:t>
            </a:r>
            <a:r>
              <a:rPr lang="en-US" sz="2400" i="1" dirty="0" err="1"/>
              <a:t>ase</a:t>
            </a:r>
            <a:r>
              <a:rPr lang="en-US" sz="2400" i="1" dirty="0"/>
              <a:t> sensitive</a:t>
            </a:r>
            <a:r>
              <a:rPr lang="sr-Cyrl-BA" sz="2400" i="1" dirty="0"/>
              <a:t> </a:t>
            </a:r>
            <a:r>
              <a:rPr lang="sr-Cyrl-BA" sz="2400" dirty="0"/>
              <a:t>– </a:t>
            </a:r>
            <a:r>
              <a:rPr lang="en-US" sz="2400" dirty="0"/>
              <a:t>QBASIC </a:t>
            </a:r>
            <a:r>
              <a:rPr lang="sr-Cyrl-BA" sz="2400" dirty="0"/>
              <a:t>није</a:t>
            </a:r>
            <a:endParaRPr lang="en-US" sz="2400" dirty="0"/>
          </a:p>
          <a:p>
            <a:r>
              <a:rPr lang="sr-Cyrl-BA" sz="2400" dirty="0"/>
              <a:t>Блокови у </a:t>
            </a:r>
            <a:r>
              <a:rPr lang="en-US" sz="2400" dirty="0"/>
              <a:t>C++</a:t>
            </a:r>
            <a:r>
              <a:rPr lang="sr-Cyrl-BA" sz="2400" dirty="0"/>
              <a:t>-у се пишу у оквиру витичастих заграда (нема </a:t>
            </a:r>
            <a:r>
              <a:rPr lang="en-US" sz="2400" dirty="0"/>
              <a:t>begin end)</a:t>
            </a:r>
          </a:p>
          <a:p>
            <a:r>
              <a:rPr lang="sr-Cyrl-BA" sz="2400" dirty="0"/>
              <a:t>Употреба типова података при декларација промјенљивих је обавезна</a:t>
            </a:r>
          </a:p>
          <a:p>
            <a:pPr marL="0" indent="0">
              <a:buNone/>
            </a:pPr>
            <a:endParaRPr lang="sr-Cyrl-BA" sz="2200" dirty="0"/>
          </a:p>
          <a:p>
            <a:endParaRPr lang="en-US" sz="2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AFF3DA-70C2-4BD0-B5F1-4D5042A2C75F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A14D01-D6AC-4956-AF13-30D066BF63EE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06473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F523-0AB9-4382-B047-8D8C1CD58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C++: </a:t>
            </a:r>
            <a:r>
              <a:rPr lang="sr-Cyrl-BA" dirty="0"/>
              <a:t>Разлике у односу на </a:t>
            </a:r>
            <a:r>
              <a:rPr lang="en-US" dirty="0"/>
              <a:t>QBASIC</a:t>
            </a:r>
            <a:r>
              <a:rPr lang="hr-HR" dirty="0"/>
              <a:t>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AB61-B6C4-460D-8A08-B35528F27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94" y="1935384"/>
            <a:ext cx="11026588" cy="4321984"/>
          </a:xfrm>
        </p:spPr>
        <p:txBody>
          <a:bodyPr>
            <a:noAutofit/>
          </a:bodyPr>
          <a:lstStyle/>
          <a:p>
            <a:r>
              <a:rPr lang="sr-Cyrl-BA" sz="2400" dirty="0"/>
              <a:t>Наредбе улаза и излаза су реализоване помоћу објеката класе </a:t>
            </a:r>
            <a:r>
              <a:rPr lang="en-US" sz="2400" b="1" dirty="0"/>
              <a:t>iostream</a:t>
            </a:r>
            <a:r>
              <a:rPr lang="en-US" sz="2400" dirty="0"/>
              <a:t> (</a:t>
            </a:r>
            <a:r>
              <a:rPr lang="sr-Cyrl-BA" sz="2400" dirty="0"/>
              <a:t>нису функције)</a:t>
            </a:r>
          </a:p>
          <a:p>
            <a:r>
              <a:rPr lang="sr-Cyrl-BA" sz="2400" dirty="0"/>
              <a:t>Синтакса оператора се разликује у односу на старије језике</a:t>
            </a:r>
            <a:r>
              <a:rPr lang="en-US" sz="2400" dirty="0"/>
              <a:t> (</a:t>
            </a:r>
            <a:r>
              <a:rPr lang="sr-Cyrl-BA" sz="2400" dirty="0"/>
              <a:t>додјела, једнако, различито</a:t>
            </a:r>
            <a:r>
              <a:rPr lang="en-US" sz="2400" dirty="0"/>
              <a:t>, </a:t>
            </a:r>
            <a:r>
              <a:rPr lang="sr-Cyrl-BA" sz="2400" dirty="0"/>
              <a:t>логички оператори)</a:t>
            </a:r>
            <a:endParaRPr lang="en-US" sz="2400" dirty="0"/>
          </a:p>
          <a:p>
            <a:r>
              <a:rPr lang="sr-Cyrl-BA" sz="2400" dirty="0"/>
              <a:t>Другачија синтакса наредби грањања и итеративних наредби (</a:t>
            </a:r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sr-Cyrl-BA" sz="2400" dirty="0"/>
              <a:t>се значајно разликује)</a:t>
            </a:r>
          </a:p>
          <a:p>
            <a:r>
              <a:rPr lang="sr-Cyrl-BA" sz="2400" dirty="0"/>
              <a:t>Рад са сложенијим структурама (низови, стрингови)</a:t>
            </a:r>
            <a:r>
              <a:rPr lang="en-US" sz="2400" dirty="0"/>
              <a:t> </a:t>
            </a:r>
            <a:r>
              <a:rPr lang="sr-Cyrl-BA" sz="2400" dirty="0"/>
              <a:t>се значајно разликује у односу на друге програмске језике (подразумијева се рад са објектима, а у позадини </a:t>
            </a:r>
            <a:r>
              <a:rPr lang="sr-Cyrl-BA" sz="2400"/>
              <a:t>са  показивачима)</a:t>
            </a:r>
            <a:endParaRPr lang="sr-Cyrl-BA" sz="2400" dirty="0"/>
          </a:p>
          <a:p>
            <a:endParaRPr lang="sr-Cyrl-BA" sz="2200" dirty="0"/>
          </a:p>
          <a:p>
            <a:endParaRPr lang="en-US" sz="2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AFF3DA-70C2-4BD0-B5F1-4D5042A2C75F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A14D01-D6AC-4956-AF13-30D066BF63EE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325503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A4B8-EA69-4637-9AFA-58EFD059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Превођење </a:t>
            </a:r>
            <a:r>
              <a:rPr lang="en-US" dirty="0"/>
              <a:t>C++ </a:t>
            </a:r>
            <a:r>
              <a:rPr lang="sr-Cyrl-BA" dirty="0"/>
              <a:t>програма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A60F84-90F8-4155-A68B-8B5DAF15E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5485" y="1982943"/>
            <a:ext cx="6401355" cy="37493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0E2A655-6DAD-4430-B22E-57B769A43CE1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8DAC72-3E11-4740-A901-68C343A499B9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184409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0F51-FEA3-4704-913C-2DFED1E7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Разлика између малих и велика слова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BE5E4-C9AC-45F7-B21E-53A2876D4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sz="2400" dirty="0"/>
              <a:t>Кључне ријечи</a:t>
            </a:r>
          </a:p>
          <a:p>
            <a:r>
              <a:rPr lang="sr-Cyrl-BA" sz="2400" dirty="0"/>
              <a:t>Називи промјенљивих</a:t>
            </a:r>
          </a:p>
          <a:p>
            <a:r>
              <a:rPr lang="sr-Cyrl-BA" sz="2400" dirty="0"/>
              <a:t>Називи осталих идентификатора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7B1A87-C2F1-4C4C-880F-C432EF39905F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99DB28-EA83-4E2B-B884-BE94246131C6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12882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BCBE-717F-4DA7-89C2-5FED773C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Употреба типова података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5AC8A-A874-4EE4-873A-0564BA15F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C++ </a:t>
            </a:r>
            <a:r>
              <a:rPr lang="sr-Cyrl-BA" sz="2400" dirty="0"/>
              <a:t>се сматра строго типизираним језиком (</a:t>
            </a:r>
            <a:r>
              <a:rPr lang="en-US" sz="2400" dirty="0" err="1"/>
              <a:t>eng.</a:t>
            </a:r>
            <a:r>
              <a:rPr lang="en-US" sz="2400" dirty="0"/>
              <a:t> strongly typed)</a:t>
            </a:r>
          </a:p>
          <a:p>
            <a:r>
              <a:rPr lang="sr-Cyrl-BA" sz="2400" dirty="0"/>
              <a:t>Разликовати врсте цијелих бројева: </a:t>
            </a:r>
            <a:endParaRPr lang="en-US" sz="2400" dirty="0"/>
          </a:p>
          <a:p>
            <a:pPr lvl="1"/>
            <a:r>
              <a:rPr lang="en-US" sz="2400" b="1" dirty="0"/>
              <a:t>short</a:t>
            </a:r>
            <a:r>
              <a:rPr lang="en-US" sz="2400" dirty="0"/>
              <a:t>, </a:t>
            </a:r>
            <a:r>
              <a:rPr lang="en-US" sz="2400" b="1" dirty="0"/>
              <a:t>int</a:t>
            </a:r>
            <a:r>
              <a:rPr lang="en-US" sz="2400" dirty="0"/>
              <a:t>, </a:t>
            </a:r>
            <a:r>
              <a:rPr lang="en-US" sz="2400" b="1" dirty="0"/>
              <a:t>long</a:t>
            </a:r>
          </a:p>
          <a:p>
            <a:r>
              <a:rPr lang="sr-Cyrl-BA" sz="2400" dirty="0"/>
              <a:t>Разликовати врсте реалниг бројева: </a:t>
            </a:r>
          </a:p>
          <a:p>
            <a:pPr lvl="1"/>
            <a:r>
              <a:rPr lang="en-US" sz="2400" b="1" dirty="0"/>
              <a:t>float</a:t>
            </a:r>
            <a:r>
              <a:rPr lang="en-US" sz="2400" dirty="0"/>
              <a:t>, </a:t>
            </a:r>
            <a:r>
              <a:rPr lang="en-US" sz="2400" b="1" dirty="0"/>
              <a:t>double</a:t>
            </a:r>
          </a:p>
          <a:p>
            <a:r>
              <a:rPr lang="sr-Cyrl-BA" sz="2400" dirty="0"/>
              <a:t>Карактери</a:t>
            </a:r>
            <a:endParaRPr lang="en-US" sz="2400" dirty="0"/>
          </a:p>
          <a:p>
            <a:pPr lvl="1"/>
            <a:r>
              <a:rPr lang="en-US" sz="2400" b="1" dirty="0"/>
              <a:t>char</a:t>
            </a:r>
          </a:p>
          <a:p>
            <a:r>
              <a:rPr lang="sr-Cyrl-BA" sz="2400" dirty="0"/>
              <a:t>Логички тип</a:t>
            </a:r>
          </a:p>
          <a:p>
            <a:pPr lvl="1"/>
            <a:r>
              <a:rPr lang="en-US" sz="2400" b="1" dirty="0"/>
              <a:t>bool</a:t>
            </a:r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568B01-E915-4C0C-8A46-63CAD6CC815B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50623D-ECA6-4C95-8211-7E53991B596D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41839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226A-F083-4025-B274-DA0B29B0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/>
              <a:t>Оператори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A2307-7777-40E5-917D-B9E37D003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/>
              <a:t>Оператор додјеле </a:t>
            </a:r>
            <a:r>
              <a:rPr lang="en-US" sz="2400" dirty="0"/>
              <a:t>     </a:t>
            </a:r>
            <a:r>
              <a:rPr lang="sr-Cyrl-BA" sz="2400" dirty="0"/>
              <a:t>=</a:t>
            </a:r>
          </a:p>
          <a:p>
            <a:r>
              <a:rPr lang="sr-Cyrl-BA" sz="2400" dirty="0"/>
              <a:t>Аритметички оператори </a:t>
            </a:r>
            <a:r>
              <a:rPr lang="en-US" sz="2400" dirty="0"/>
              <a:t>   </a:t>
            </a:r>
            <a:r>
              <a:rPr lang="sr-Cyrl-BA" sz="2400" dirty="0"/>
              <a:t>+</a:t>
            </a:r>
            <a:r>
              <a:rPr lang="en-US" sz="2400" dirty="0"/>
              <a:t>   </a:t>
            </a:r>
            <a:r>
              <a:rPr lang="sr-Cyrl-BA" sz="2400" dirty="0"/>
              <a:t> - </a:t>
            </a:r>
            <a:r>
              <a:rPr lang="en-US" sz="2400" dirty="0"/>
              <a:t>   </a:t>
            </a:r>
            <a:r>
              <a:rPr lang="sr-Cyrl-BA" sz="2400" dirty="0"/>
              <a:t>*</a:t>
            </a:r>
            <a:r>
              <a:rPr lang="en-US" sz="2400" dirty="0"/>
              <a:t>   </a:t>
            </a:r>
            <a:r>
              <a:rPr lang="sr-Cyrl-BA" sz="2400" dirty="0"/>
              <a:t> /</a:t>
            </a:r>
            <a:r>
              <a:rPr lang="en-US" sz="2400" dirty="0"/>
              <a:t>   </a:t>
            </a:r>
            <a:r>
              <a:rPr lang="sr-Cyrl-BA" sz="2400" dirty="0"/>
              <a:t> %</a:t>
            </a:r>
          </a:p>
          <a:p>
            <a:r>
              <a:rPr lang="sr-Cyrl-BA" sz="2400" dirty="0"/>
              <a:t>Логички оператори </a:t>
            </a:r>
            <a:r>
              <a:rPr lang="en-US" sz="2400" dirty="0"/>
              <a:t>      </a:t>
            </a:r>
            <a:r>
              <a:rPr lang="sr-Cyrl-BA" sz="2400" dirty="0"/>
              <a:t>&amp;&amp; </a:t>
            </a:r>
            <a:r>
              <a:rPr lang="en-US" sz="2400" dirty="0"/>
              <a:t>    ||    !</a:t>
            </a:r>
            <a:endParaRPr lang="sr-Cyrl-BA" sz="2400" dirty="0"/>
          </a:p>
          <a:p>
            <a:r>
              <a:rPr lang="sr-Cyrl-BA" sz="2400" dirty="0"/>
              <a:t>Релацијски оператори</a:t>
            </a:r>
            <a:r>
              <a:rPr lang="en-US" sz="2400" dirty="0"/>
              <a:t>    &lt;   &lt;=   &gt;     &gt;=     ==     !=</a:t>
            </a:r>
            <a:endParaRPr lang="sr-Cyrl-BA" sz="2400" dirty="0"/>
          </a:p>
          <a:p>
            <a:r>
              <a:rPr lang="sr-Cyrl-BA" sz="2400" dirty="0"/>
              <a:t>Оператор </a:t>
            </a:r>
            <a:r>
              <a:rPr lang="en-US" sz="2400" b="1" dirty="0" err="1"/>
              <a:t>sizeof</a:t>
            </a:r>
            <a:r>
              <a:rPr lang="en-US" sz="2400" dirty="0"/>
              <a:t> (</a:t>
            </a:r>
            <a:r>
              <a:rPr lang="sr-Cyrl-BA" sz="2400" dirty="0"/>
              <a:t>преузет из програмског језика </a:t>
            </a:r>
            <a:r>
              <a:rPr lang="en-US" sz="2400" dirty="0"/>
              <a:t>C)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3941EA-5B9A-4D91-9E45-14931468D6CC}"/>
              </a:ext>
            </a:extLst>
          </p:cNvPr>
          <p:cNvSpPr/>
          <p:nvPr/>
        </p:nvSpPr>
        <p:spPr>
          <a:xfrm>
            <a:off x="107577" y="6418747"/>
            <a:ext cx="7879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an Francisco"/>
              </a:rPr>
              <a:t>Семинар за наставнике: Настава из програмирања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124049-852F-436B-9127-B8E31D26EA6A}"/>
              </a:ext>
            </a:extLst>
          </p:cNvPr>
          <p:cNvSpPr/>
          <p:nvPr/>
        </p:nvSpPr>
        <p:spPr>
          <a:xfrm>
            <a:off x="10139081" y="6472535"/>
            <a:ext cx="195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BA" dirty="0">
                <a:solidFill>
                  <a:schemeClr val="bg1"/>
                </a:solidFill>
                <a:latin typeface="San Francisco"/>
              </a:rPr>
              <a:t>ПМФ, 18.11.2023.</a:t>
            </a:r>
            <a:endParaRPr lang="ru-RU" b="0" i="0" dirty="0">
              <a:solidFill>
                <a:schemeClr val="bg1"/>
              </a:solidFill>
              <a:effectLst/>
              <a:latin typeface="San Francisco"/>
            </a:endParaRPr>
          </a:p>
        </p:txBody>
      </p:sp>
    </p:spTree>
    <p:extLst>
      <p:ext uri="{BB962C8B-B14F-4D97-AF65-F5344CB8AC3E}">
        <p14:creationId xmlns:p14="http://schemas.microsoft.com/office/powerpoint/2010/main" val="26513450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295</TotalTime>
  <Words>726</Words>
  <Application>Microsoft Office PowerPoint</Application>
  <PresentationFormat>Widescreen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San Francisco</vt:lpstr>
      <vt:lpstr>Retrospect</vt:lpstr>
      <vt:lpstr>Настава из програмирања у основној школи кроз програмски језик C++</vt:lpstr>
      <vt:lpstr>Садржај презентације</vt:lpstr>
      <vt:lpstr>Зашто C++? </vt:lpstr>
      <vt:lpstr>C++: Разлике у односу на QBASIC (1)</vt:lpstr>
      <vt:lpstr>C++: Разлике у односу на QBASIC (2)</vt:lpstr>
      <vt:lpstr>Превођење C++ програма</vt:lpstr>
      <vt:lpstr>Разлика између малих и велика слова</vt:lpstr>
      <vt:lpstr>Употреба типова података</vt:lpstr>
      <vt:lpstr>Оператори</vt:lpstr>
      <vt:lpstr>Наредбе улаза и излаза </vt:lpstr>
      <vt:lpstr>Наредбе грањања</vt:lpstr>
      <vt:lpstr>Итеративне наредбе</vt:lpstr>
      <vt:lpstr>for итеративна наредба</vt:lpstr>
      <vt:lpstr>Низови</vt:lpstr>
      <vt:lpstr>Рад са стринговима</vt:lpstr>
      <vt:lpstr>Хвала на пажњи.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Учење програмирања у основној школи кроз програмски језик C++</dc:title>
  <dc:creator>Milan Matić</dc:creator>
  <cp:lastModifiedBy>Milan Matić</cp:lastModifiedBy>
  <cp:revision>74</cp:revision>
  <dcterms:created xsi:type="dcterms:W3CDTF">2023-11-08T12:19:27Z</dcterms:created>
  <dcterms:modified xsi:type="dcterms:W3CDTF">2023-11-17T13:20:06Z</dcterms:modified>
</cp:coreProperties>
</file>